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62" r:id="rId3"/>
    <p:sldId id="257" r:id="rId4"/>
    <p:sldId id="258" r:id="rId5"/>
    <p:sldId id="263" r:id="rId6"/>
    <p:sldId id="259" r:id="rId7"/>
    <p:sldId id="264" r:id="rId8"/>
    <p:sldId id="260" r:id="rId9"/>
    <p:sldId id="265" r:id="rId10"/>
    <p:sldId id="266" r:id="rId11"/>
  </p:sldIdLst>
  <p:sldSz cx="9144000" cy="6858000" type="screen4x3"/>
  <p:notesSz cx="6662738"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053" autoAdjust="0"/>
    <p:restoredTop sz="94667" autoAdjust="0"/>
  </p:normalViewPr>
  <p:slideViewPr>
    <p:cSldViewPr>
      <p:cViewPr>
        <p:scale>
          <a:sx n="75" d="100"/>
          <a:sy n="75" d="100"/>
        </p:scale>
        <p:origin x="-3312" y="-918"/>
      </p:cViewPr>
      <p:guideLst>
        <p:guide orient="horz" pos="2160"/>
        <p:guide pos="2880"/>
      </p:guideLst>
    </p:cSldViewPr>
  </p:slideViewPr>
  <p:outlineViewPr>
    <p:cViewPr>
      <p:scale>
        <a:sx n="33" d="100"/>
        <a:sy n="33" d="100"/>
      </p:scale>
      <p:origin x="0" y="176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7913" cy="496888"/>
          </a:xfrm>
          <a:prstGeom prst="rect">
            <a:avLst/>
          </a:prstGeom>
        </p:spPr>
        <p:txBody>
          <a:bodyPr vert="horz" lIns="95550" tIns="47775" rIns="95550" bIns="47775" rtlCol="0"/>
          <a:lstStyle>
            <a:lvl1pPr algn="l">
              <a:defRPr sz="1300">
                <a:latin typeface="Arial" charset="0"/>
                <a:cs typeface="Arial" charset="0"/>
              </a:defRPr>
            </a:lvl1pPr>
          </a:lstStyle>
          <a:p>
            <a:pPr>
              <a:defRPr/>
            </a:pPr>
            <a:endParaRPr lang="it-IT"/>
          </a:p>
        </p:txBody>
      </p:sp>
      <p:sp>
        <p:nvSpPr>
          <p:cNvPr id="3" name="Segnaposto data 2"/>
          <p:cNvSpPr>
            <a:spLocks noGrp="1"/>
          </p:cNvSpPr>
          <p:nvPr>
            <p:ph type="dt" sz="quarter" idx="1"/>
          </p:nvPr>
        </p:nvSpPr>
        <p:spPr>
          <a:xfrm>
            <a:off x="3773270" y="0"/>
            <a:ext cx="2887913" cy="496888"/>
          </a:xfrm>
          <a:prstGeom prst="rect">
            <a:avLst/>
          </a:prstGeom>
        </p:spPr>
        <p:txBody>
          <a:bodyPr vert="horz" lIns="95550" tIns="47775" rIns="95550" bIns="47775" rtlCol="0"/>
          <a:lstStyle>
            <a:lvl1pPr algn="r">
              <a:defRPr sz="1300">
                <a:latin typeface="Arial" charset="0"/>
                <a:cs typeface="Arial" charset="0"/>
              </a:defRPr>
            </a:lvl1pPr>
          </a:lstStyle>
          <a:p>
            <a:pPr>
              <a:defRPr/>
            </a:pPr>
            <a:fld id="{F8E13CE5-0BDE-45DE-99BB-F6C175EAE0A6}" type="datetimeFigureOut">
              <a:rPr lang="it-IT"/>
              <a:pPr>
                <a:defRPr/>
              </a:pPr>
              <a:t>17/07/2013</a:t>
            </a:fld>
            <a:endParaRPr lang="it-IT"/>
          </a:p>
        </p:txBody>
      </p:sp>
      <p:sp>
        <p:nvSpPr>
          <p:cNvPr id="4" name="Segnaposto piè di pagina 3"/>
          <p:cNvSpPr>
            <a:spLocks noGrp="1"/>
          </p:cNvSpPr>
          <p:nvPr>
            <p:ph type="ftr" sz="quarter" idx="2"/>
          </p:nvPr>
        </p:nvSpPr>
        <p:spPr>
          <a:xfrm>
            <a:off x="0" y="9428164"/>
            <a:ext cx="2887913" cy="496887"/>
          </a:xfrm>
          <a:prstGeom prst="rect">
            <a:avLst/>
          </a:prstGeom>
        </p:spPr>
        <p:txBody>
          <a:bodyPr vert="horz" lIns="95550" tIns="47775" rIns="95550" bIns="47775" rtlCol="0" anchor="b"/>
          <a:lstStyle>
            <a:lvl1pPr algn="l">
              <a:defRPr sz="1300">
                <a:latin typeface="Arial" charset="0"/>
                <a:cs typeface="Arial" charset="0"/>
              </a:defRPr>
            </a:lvl1pPr>
          </a:lstStyle>
          <a:p>
            <a:pPr>
              <a:defRPr/>
            </a:pPr>
            <a:endParaRPr lang="it-IT"/>
          </a:p>
        </p:txBody>
      </p:sp>
      <p:sp>
        <p:nvSpPr>
          <p:cNvPr id="5" name="Segnaposto numero diapositiva 4"/>
          <p:cNvSpPr>
            <a:spLocks noGrp="1"/>
          </p:cNvSpPr>
          <p:nvPr>
            <p:ph type="sldNum" sz="quarter" idx="3"/>
          </p:nvPr>
        </p:nvSpPr>
        <p:spPr>
          <a:xfrm>
            <a:off x="3773270" y="9428164"/>
            <a:ext cx="2887913" cy="496887"/>
          </a:xfrm>
          <a:prstGeom prst="rect">
            <a:avLst/>
          </a:prstGeom>
        </p:spPr>
        <p:txBody>
          <a:bodyPr vert="horz" lIns="95550" tIns="47775" rIns="95550" bIns="47775" rtlCol="0" anchor="b"/>
          <a:lstStyle>
            <a:lvl1pPr algn="r">
              <a:defRPr sz="1300">
                <a:latin typeface="Arial" charset="0"/>
                <a:cs typeface="Arial" charset="0"/>
              </a:defRPr>
            </a:lvl1pPr>
          </a:lstStyle>
          <a:p>
            <a:pPr>
              <a:defRPr/>
            </a:pPr>
            <a:fld id="{96C4EB6F-D5B9-4687-8AB9-A72A98AAB54A}" type="slidenum">
              <a:rPr lang="it-IT"/>
              <a:pPr>
                <a:defRPr/>
              </a:pPr>
              <a:t>‹N›</a:t>
            </a:fld>
            <a:endParaRPr lang="it-IT"/>
          </a:p>
        </p:txBody>
      </p:sp>
    </p:spTree>
    <p:extLst>
      <p:ext uri="{BB962C8B-B14F-4D97-AF65-F5344CB8AC3E}">
        <p14:creationId xmlns:p14="http://schemas.microsoft.com/office/powerpoint/2010/main" val="1779881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7913" cy="496888"/>
          </a:xfrm>
          <a:prstGeom prst="rect">
            <a:avLst/>
          </a:prstGeom>
        </p:spPr>
        <p:txBody>
          <a:bodyPr vert="horz" lIns="95550" tIns="47775" rIns="95550" bIns="47775" rtlCol="0"/>
          <a:lstStyle>
            <a:lvl1pPr algn="l">
              <a:defRPr sz="1300">
                <a:latin typeface="Arial" charset="0"/>
                <a:cs typeface="Arial" charset="0"/>
              </a:defRPr>
            </a:lvl1pPr>
          </a:lstStyle>
          <a:p>
            <a:pPr>
              <a:defRPr/>
            </a:pPr>
            <a:endParaRPr lang="it-IT"/>
          </a:p>
        </p:txBody>
      </p:sp>
      <p:sp>
        <p:nvSpPr>
          <p:cNvPr id="3" name="Segnaposto data 2"/>
          <p:cNvSpPr>
            <a:spLocks noGrp="1"/>
          </p:cNvSpPr>
          <p:nvPr>
            <p:ph type="dt" idx="1"/>
          </p:nvPr>
        </p:nvSpPr>
        <p:spPr>
          <a:xfrm>
            <a:off x="3773270" y="0"/>
            <a:ext cx="2887913" cy="496888"/>
          </a:xfrm>
          <a:prstGeom prst="rect">
            <a:avLst/>
          </a:prstGeom>
        </p:spPr>
        <p:txBody>
          <a:bodyPr vert="horz" lIns="95550" tIns="47775" rIns="95550" bIns="47775" rtlCol="0"/>
          <a:lstStyle>
            <a:lvl1pPr algn="r">
              <a:defRPr sz="1300">
                <a:latin typeface="Arial" charset="0"/>
                <a:cs typeface="Arial" charset="0"/>
              </a:defRPr>
            </a:lvl1pPr>
          </a:lstStyle>
          <a:p>
            <a:pPr>
              <a:defRPr/>
            </a:pPr>
            <a:fld id="{DB53CE04-5012-42AD-93C2-1164B52DDC2C}" type="datetimeFigureOut">
              <a:rPr lang="it-IT"/>
              <a:pPr>
                <a:defRPr/>
              </a:pPr>
              <a:t>17/07/2013</a:t>
            </a:fld>
            <a:endParaRPr lang="it-IT"/>
          </a:p>
        </p:txBody>
      </p:sp>
      <p:sp>
        <p:nvSpPr>
          <p:cNvPr id="4" name="Segnaposto immagine diapositiva 3"/>
          <p:cNvSpPr>
            <a:spLocks noGrp="1" noRot="1" noChangeAspect="1"/>
          </p:cNvSpPr>
          <p:nvPr>
            <p:ph type="sldImg" idx="2"/>
          </p:nvPr>
        </p:nvSpPr>
        <p:spPr>
          <a:xfrm>
            <a:off x="850900" y="744538"/>
            <a:ext cx="4960938" cy="3722687"/>
          </a:xfrm>
          <a:prstGeom prst="rect">
            <a:avLst/>
          </a:prstGeom>
          <a:noFill/>
          <a:ln w="12700">
            <a:solidFill>
              <a:prstClr val="black"/>
            </a:solidFill>
          </a:ln>
        </p:spPr>
        <p:txBody>
          <a:bodyPr vert="horz" lIns="95550" tIns="47775" rIns="95550" bIns="47775" rtlCol="0" anchor="ctr"/>
          <a:lstStyle/>
          <a:p>
            <a:pPr lvl="0"/>
            <a:endParaRPr lang="it-IT" noProof="0" smtClean="0"/>
          </a:p>
        </p:txBody>
      </p:sp>
      <p:sp>
        <p:nvSpPr>
          <p:cNvPr id="5" name="Segnaposto note 4"/>
          <p:cNvSpPr>
            <a:spLocks noGrp="1"/>
          </p:cNvSpPr>
          <p:nvPr>
            <p:ph type="body" sz="quarter" idx="3"/>
          </p:nvPr>
        </p:nvSpPr>
        <p:spPr>
          <a:xfrm>
            <a:off x="665963" y="4714876"/>
            <a:ext cx="5330813" cy="4467225"/>
          </a:xfrm>
          <a:prstGeom prst="rect">
            <a:avLst/>
          </a:prstGeom>
        </p:spPr>
        <p:txBody>
          <a:bodyPr vert="horz" lIns="95550" tIns="47775" rIns="95550" bIns="47775"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9428164"/>
            <a:ext cx="2887913" cy="496887"/>
          </a:xfrm>
          <a:prstGeom prst="rect">
            <a:avLst/>
          </a:prstGeom>
        </p:spPr>
        <p:txBody>
          <a:bodyPr vert="horz" lIns="95550" tIns="47775" rIns="95550" bIns="47775" rtlCol="0" anchor="b"/>
          <a:lstStyle>
            <a:lvl1pPr algn="l">
              <a:defRPr sz="1300">
                <a:latin typeface="Arial" charset="0"/>
                <a:cs typeface="Arial" charset="0"/>
              </a:defRPr>
            </a:lvl1pPr>
          </a:lstStyle>
          <a:p>
            <a:pPr>
              <a:defRPr/>
            </a:pPr>
            <a:endParaRPr lang="it-IT"/>
          </a:p>
        </p:txBody>
      </p:sp>
      <p:sp>
        <p:nvSpPr>
          <p:cNvPr id="7" name="Segnaposto numero diapositiva 6"/>
          <p:cNvSpPr>
            <a:spLocks noGrp="1"/>
          </p:cNvSpPr>
          <p:nvPr>
            <p:ph type="sldNum" sz="quarter" idx="5"/>
          </p:nvPr>
        </p:nvSpPr>
        <p:spPr>
          <a:xfrm>
            <a:off x="3773270" y="9428164"/>
            <a:ext cx="2887913" cy="496887"/>
          </a:xfrm>
          <a:prstGeom prst="rect">
            <a:avLst/>
          </a:prstGeom>
        </p:spPr>
        <p:txBody>
          <a:bodyPr vert="horz" lIns="95550" tIns="47775" rIns="95550" bIns="47775" rtlCol="0" anchor="b"/>
          <a:lstStyle>
            <a:lvl1pPr algn="r">
              <a:defRPr sz="1300">
                <a:latin typeface="Arial" charset="0"/>
                <a:cs typeface="Arial" charset="0"/>
              </a:defRPr>
            </a:lvl1pPr>
          </a:lstStyle>
          <a:p>
            <a:pPr>
              <a:defRPr/>
            </a:pPr>
            <a:fld id="{4DAF49D5-8F08-432F-A8CF-4B39F051F6C4}" type="slidenum">
              <a:rPr lang="it-IT"/>
              <a:pPr>
                <a:defRPr/>
              </a:pPr>
              <a:t>‹N›</a:t>
            </a:fld>
            <a:endParaRPr lang="it-IT"/>
          </a:p>
        </p:txBody>
      </p:sp>
    </p:spTree>
    <p:extLst>
      <p:ext uri="{BB962C8B-B14F-4D97-AF65-F5344CB8AC3E}">
        <p14:creationId xmlns:p14="http://schemas.microsoft.com/office/powerpoint/2010/main" val="12311903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8FE497BC-0A60-46BB-9D0B-8D43C7FFA093}" type="datetimeFigureOut">
              <a:rPr lang="it-IT"/>
              <a:pPr>
                <a:defRPr/>
              </a:pPr>
              <a:t>17/07/2013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ABB970CE-EDC9-4D67-8BB0-45FD97CA45F1}"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1B8BEAD8-5445-4910-A743-9BE41ECFD802}" type="datetimeFigureOut">
              <a:rPr lang="it-IT"/>
              <a:pPr>
                <a:defRPr/>
              </a:pPr>
              <a:t>17/07/2013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1C7EB61B-BBA4-4B0B-8994-38C76C87037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9896AD8D-CF8B-44B3-A315-E7C2E8DFD3F7}" type="datetimeFigureOut">
              <a:rPr lang="it-IT"/>
              <a:pPr>
                <a:defRPr/>
              </a:pPr>
              <a:t>17/07/2013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9B00448C-DF0F-4C58-B05F-E5CC687E983A}"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D43D42F3-8D3A-41ED-823C-605D0C803609}" type="datetimeFigureOut">
              <a:rPr lang="it-IT"/>
              <a:pPr>
                <a:defRPr/>
              </a:pPr>
              <a:t>17/07/2013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EF249AB-E87A-481F-939C-5CACFF7709D0}"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47F1E0EC-62AF-4C0A-B921-B43955EB3BF8}" type="datetimeFigureOut">
              <a:rPr lang="it-IT"/>
              <a:pPr>
                <a:defRPr/>
              </a:pPr>
              <a:t>17/07/2013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C939A24-36B4-4BEC-9BD0-990420678ED3}"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D9F43688-79CB-4B9B-A16D-304FBB67C175}" type="datetimeFigureOut">
              <a:rPr lang="it-IT"/>
              <a:pPr>
                <a:defRPr/>
              </a:pPr>
              <a:t>17/07/2013</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97D537C7-907F-4C3A-A328-B0E93C3B1F79}"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9477F46F-0E36-4CE9-AA25-7929DBA51844}" type="datetimeFigureOut">
              <a:rPr lang="it-IT"/>
              <a:pPr>
                <a:defRPr/>
              </a:pPr>
              <a:t>17/07/2013</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E7D42A1A-2E54-4BE5-BE1C-6C5D9E8ABF68}"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374971C0-5AE7-4CB5-BB22-16C01E7ECE32}" type="datetimeFigureOut">
              <a:rPr lang="it-IT"/>
              <a:pPr>
                <a:defRPr/>
              </a:pPr>
              <a:t>17/07/2013</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74337627-EA1B-42F8-937A-900FE052BB26}"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F9794552-99D3-40F3-9142-B8F02C8287C7}" type="datetimeFigureOut">
              <a:rPr lang="it-IT"/>
              <a:pPr>
                <a:defRPr/>
              </a:pPr>
              <a:t>17/07/2013</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834089EC-C95D-4634-A067-56305EBFB176}"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D4C51BED-D8B9-41F4-96D7-38BD7282D3A6}" type="datetimeFigureOut">
              <a:rPr lang="it-IT"/>
              <a:pPr>
                <a:defRPr/>
              </a:pPr>
              <a:t>17/07/2013</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F090C3B-02A9-4846-8888-96FE572EDF25}"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D7766129-0D4D-4F28-B6FF-E3398C64530C}" type="datetimeFigureOut">
              <a:rPr lang="it-IT"/>
              <a:pPr>
                <a:defRPr/>
              </a:pPr>
              <a:t>17/07/2013</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72DE9A50-216F-453D-BA89-7B30BFA9DFA5}"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465892D-F9CF-4E1D-B1F3-EBC030D0055A}" type="datetimeFigureOut">
              <a:rPr lang="it-IT"/>
              <a:pPr>
                <a:defRPr/>
              </a:pPr>
              <a:t>17/07/2013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618929D4-5DC1-499A-813B-CBCD6B1082F4}"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uppo 14"/>
          <p:cNvGrpSpPr>
            <a:grpSpLocks/>
          </p:cNvGrpSpPr>
          <p:nvPr/>
        </p:nvGrpSpPr>
        <p:grpSpPr bwMode="auto">
          <a:xfrm>
            <a:off x="0" y="0"/>
            <a:ext cx="9144000" cy="1196975"/>
            <a:chOff x="0" y="0"/>
            <a:chExt cx="9144000" cy="1196975"/>
          </a:xfrm>
        </p:grpSpPr>
        <p:pic>
          <p:nvPicPr>
            <p:cNvPr id="2054" name="Immagine 15" descr="logo ance er nuovo.bmp"/>
            <p:cNvPicPr>
              <a:picLocks noChangeAspect="1"/>
            </p:cNvPicPr>
            <p:nvPr/>
          </p:nvPicPr>
          <p:blipFill>
            <a:blip r:embed="rId2" cstate="print"/>
            <a:srcRect/>
            <a:stretch>
              <a:fillRect/>
            </a:stretch>
          </p:blipFill>
          <p:spPr bwMode="auto">
            <a:xfrm>
              <a:off x="0" y="0"/>
              <a:ext cx="3437053" cy="908719"/>
            </a:xfrm>
            <a:prstGeom prst="rect">
              <a:avLst/>
            </a:prstGeom>
            <a:noFill/>
            <a:ln w="9525">
              <a:noFill/>
              <a:miter lim="800000"/>
              <a:headEnd/>
              <a:tailEnd/>
            </a:ln>
          </p:spPr>
        </p:pic>
        <p:cxnSp>
          <p:nvCxnSpPr>
            <p:cNvPr id="17" name="Connettore 1 16"/>
            <p:cNvCxnSpPr/>
            <p:nvPr/>
          </p:nvCxnSpPr>
          <p:spPr>
            <a:xfrm rot="5400000">
              <a:off x="2820987" y="598488"/>
              <a:ext cx="1196975" cy="0"/>
            </a:xfrm>
            <a:prstGeom prst="line">
              <a:avLst/>
            </a:prstGeom>
            <a:ln w="381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1 17"/>
            <p:cNvCxnSpPr/>
            <p:nvPr/>
          </p:nvCxnSpPr>
          <p:spPr>
            <a:xfrm>
              <a:off x="0" y="908050"/>
              <a:ext cx="9144000" cy="0"/>
            </a:xfrm>
            <a:prstGeom prst="line">
              <a:avLst/>
            </a:prstGeom>
            <a:ln w="381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Sottotitolo 6"/>
          <p:cNvSpPr>
            <a:spLocks noGrp="1"/>
          </p:cNvSpPr>
          <p:nvPr>
            <p:ph type="subTitle" idx="1"/>
          </p:nvPr>
        </p:nvSpPr>
        <p:spPr>
          <a:xfrm>
            <a:off x="4787900" y="5805488"/>
            <a:ext cx="4064000" cy="409575"/>
          </a:xfrm>
        </p:spPr>
        <p:txBody>
          <a:bodyPr/>
          <a:lstStyle/>
          <a:p>
            <a:pPr>
              <a:defRPr/>
            </a:pPr>
            <a:r>
              <a:rPr lang="it-IT" sz="1800" dirty="0" smtClean="0"/>
              <a:t>Rimini, 18 luglio 2013</a:t>
            </a:r>
            <a:endParaRPr lang="it-IT" sz="1800" dirty="0"/>
          </a:p>
        </p:txBody>
      </p:sp>
      <p:sp>
        <p:nvSpPr>
          <p:cNvPr id="2053" name="Titolo 8"/>
          <p:cNvSpPr>
            <a:spLocks noGrp="1"/>
          </p:cNvSpPr>
          <p:nvPr>
            <p:ph type="ctrTitle"/>
          </p:nvPr>
        </p:nvSpPr>
        <p:spPr>
          <a:xfrm>
            <a:off x="683568" y="2852936"/>
            <a:ext cx="7772400" cy="2088232"/>
          </a:xfrm>
        </p:spPr>
        <p:txBody>
          <a:bodyPr/>
          <a:lstStyle/>
          <a:p>
            <a:r>
              <a:rPr lang="it-IT" dirty="0" smtClean="0"/>
              <a:t>Progetto per la riqualificazione del patrimonio immobiliare in gestione ad ACER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692696"/>
          </a:xfrm>
        </p:spPr>
        <p:txBody>
          <a:bodyPr/>
          <a:lstStyle/>
          <a:p>
            <a:r>
              <a:rPr lang="it-IT" dirty="0" smtClean="0">
                <a:solidFill>
                  <a:srgbClr val="FF0000"/>
                </a:solidFill>
              </a:rPr>
              <a:t>Situazione!</a:t>
            </a:r>
            <a:endParaRPr lang="it-IT" dirty="0">
              <a:solidFill>
                <a:srgbClr val="FF0000"/>
              </a:solidFill>
            </a:endParaRPr>
          </a:p>
        </p:txBody>
      </p:sp>
      <p:sp>
        <p:nvSpPr>
          <p:cNvPr id="3" name="Segnaposto contenuto 2"/>
          <p:cNvSpPr>
            <a:spLocks noGrp="1"/>
          </p:cNvSpPr>
          <p:nvPr>
            <p:ph idx="1"/>
          </p:nvPr>
        </p:nvSpPr>
        <p:spPr>
          <a:xfrm>
            <a:off x="251520" y="836712"/>
            <a:ext cx="8712968" cy="5688632"/>
          </a:xfrm>
        </p:spPr>
        <p:txBody>
          <a:bodyPr/>
          <a:lstStyle/>
          <a:p>
            <a:pPr>
              <a:buNone/>
            </a:pPr>
            <a:r>
              <a:rPr lang="it-IT" sz="2400" dirty="0" smtClean="0"/>
              <a:t>Oggi:</a:t>
            </a:r>
          </a:p>
          <a:p>
            <a:r>
              <a:rPr lang="it-IT" sz="2400" dirty="0" smtClean="0"/>
              <a:t>adesione al programma di tutte le ACER della regione;</a:t>
            </a:r>
          </a:p>
          <a:p>
            <a:r>
              <a:rPr lang="it-IT" sz="2400" dirty="0" smtClean="0"/>
              <a:t>fornito alle ACER le schede per i piani finanziari;</a:t>
            </a:r>
          </a:p>
          <a:p>
            <a:r>
              <a:rPr lang="it-IT" sz="2400" dirty="0" smtClean="0"/>
              <a:t>le ACER sono impegnate a individuare il patrimonio da riqualificare da inserire nel programma;</a:t>
            </a:r>
          </a:p>
          <a:p>
            <a:r>
              <a:rPr lang="it-IT" sz="2400" dirty="0" smtClean="0"/>
              <a:t>dopo si provvederà a fare una quadro completo dell'investimento necessario per iniziare a lavorare sul credito europeo con l'obbiettivo di concludere entro settembre.</a:t>
            </a:r>
          </a:p>
          <a:p>
            <a:r>
              <a:rPr lang="it-IT" sz="2400" dirty="0" smtClean="0"/>
              <a:t>il progetto è stato condiviso anche con i servizi della regione.</a:t>
            </a:r>
          </a:p>
          <a:p>
            <a:r>
              <a:rPr lang="it-IT" sz="2400" dirty="0" smtClean="0"/>
              <a:t>l'obbiettivo è quello di fare partire i lavori nel 2014.</a:t>
            </a:r>
          </a:p>
          <a:p>
            <a:r>
              <a:rPr lang="it-IT" sz="2400" dirty="0" smtClean="0"/>
              <a:t> la parte operativa prevede il coinvolgimento del sistema delle imprese per discutere delle forme, delle modalità di partecipazione.( contrattualistica, sistemi di garanzia ecc </a:t>
            </a:r>
            <a:r>
              <a:rPr lang="it-IT" sz="2400" dirty="0" err="1" smtClean="0"/>
              <a:t>ecc</a:t>
            </a:r>
            <a:r>
              <a:rPr lang="it-IT" sz="2400" dirty="0" smtClean="0"/>
              <a:t>).</a:t>
            </a:r>
          </a:p>
          <a:p>
            <a:pPr>
              <a:buNone/>
            </a:pPr>
            <a:endParaRPr lang="it-IT"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4638"/>
            <a:ext cx="9144000" cy="1143000"/>
          </a:xfrm>
        </p:spPr>
        <p:txBody>
          <a:bodyPr/>
          <a:lstStyle/>
          <a:p>
            <a:r>
              <a:rPr lang="it-IT" sz="4800" dirty="0" smtClean="0">
                <a:solidFill>
                  <a:srgbClr val="FF0000"/>
                </a:solidFill>
              </a:rPr>
              <a:t>Perché!</a:t>
            </a:r>
            <a:endParaRPr lang="it-IT" sz="4800" dirty="0">
              <a:solidFill>
                <a:srgbClr val="FF0000"/>
              </a:solidFill>
            </a:endParaRPr>
          </a:p>
        </p:txBody>
      </p:sp>
      <p:sp>
        <p:nvSpPr>
          <p:cNvPr id="5" name="Segnaposto contenuto 4"/>
          <p:cNvSpPr>
            <a:spLocks noGrp="1"/>
          </p:cNvSpPr>
          <p:nvPr>
            <p:ph idx="1"/>
          </p:nvPr>
        </p:nvSpPr>
        <p:spPr>
          <a:xfrm>
            <a:off x="323528" y="1600200"/>
            <a:ext cx="8496944" cy="4525963"/>
          </a:xfrm>
        </p:spPr>
        <p:txBody>
          <a:bodyPr/>
          <a:lstStyle/>
          <a:p>
            <a:pPr marL="0" algn="just">
              <a:buNone/>
            </a:pPr>
            <a:r>
              <a:rPr lang="it-IT" dirty="0" smtClean="0"/>
              <a:t>Aumento dei costi della gestione della casa!</a:t>
            </a:r>
          </a:p>
          <a:p>
            <a:pPr>
              <a:buNone/>
            </a:pPr>
            <a:endParaRPr lang="it-IT" dirty="0" smtClean="0"/>
          </a:p>
          <a:p>
            <a:r>
              <a:rPr lang="it-IT" dirty="0" smtClean="0"/>
              <a:t>Aumento dei prezzi dell’energia;</a:t>
            </a:r>
          </a:p>
          <a:p>
            <a:r>
              <a:rPr lang="it-IT" dirty="0" smtClean="0"/>
              <a:t>Aumento dei costi di gestione del condominio;</a:t>
            </a:r>
          </a:p>
          <a:p>
            <a:pPr>
              <a:buNone/>
            </a:pPr>
            <a:endParaRPr lang="it-IT" dirty="0" smtClean="0"/>
          </a:p>
          <a:p>
            <a:pPr marL="0" algn="just">
              <a:buNone/>
            </a:pPr>
            <a:r>
              <a:rPr lang="it-IT" dirty="0" smtClean="0"/>
              <a:t>Totale: incidenza fino al 50% sul salario medio mensile delle famiglie!</a:t>
            </a:r>
          </a:p>
          <a:p>
            <a:endParaRPr lang="it-IT"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274638"/>
            <a:ext cx="8712968" cy="706090"/>
          </a:xfrm>
        </p:spPr>
        <p:txBody>
          <a:bodyPr/>
          <a:lstStyle/>
          <a:p>
            <a:r>
              <a:rPr lang="it-IT" sz="4800" dirty="0" smtClean="0">
                <a:solidFill>
                  <a:srgbClr val="FF0000"/>
                </a:solidFill>
              </a:rPr>
              <a:t>Obiettivi!</a:t>
            </a:r>
            <a:endParaRPr lang="it-IT" sz="4800" dirty="0">
              <a:solidFill>
                <a:srgbClr val="FF0000"/>
              </a:solidFill>
            </a:endParaRPr>
          </a:p>
        </p:txBody>
      </p:sp>
      <p:sp>
        <p:nvSpPr>
          <p:cNvPr id="3" name="Segnaposto contenuto 2"/>
          <p:cNvSpPr>
            <a:spLocks noGrp="1"/>
          </p:cNvSpPr>
          <p:nvPr>
            <p:ph idx="1"/>
          </p:nvPr>
        </p:nvSpPr>
        <p:spPr>
          <a:xfrm>
            <a:off x="457200" y="1268760"/>
            <a:ext cx="8229600" cy="5184576"/>
          </a:xfrm>
        </p:spPr>
        <p:txBody>
          <a:bodyPr/>
          <a:lstStyle/>
          <a:p>
            <a:pPr algn="just"/>
            <a:r>
              <a:rPr lang="it-IT" sz="2400" dirty="0" smtClean="0"/>
              <a:t>Censire gli edifici pubblici per programmare puntualmente azioni di riqualificazione; </a:t>
            </a:r>
          </a:p>
          <a:p>
            <a:pPr algn="just"/>
            <a:r>
              <a:rPr lang="it-IT" sz="2400" dirty="0" smtClean="0"/>
              <a:t>Valutare e stilare contestualmente una analisi di vulnerabilità sismica degli edifici;</a:t>
            </a:r>
          </a:p>
          <a:p>
            <a:pPr algn="just"/>
            <a:r>
              <a:rPr lang="it-IT" sz="2400" dirty="0" smtClean="0"/>
              <a:t>Valutare l’investimento necessario per la loro realizzazione, nonché il relativo risparmio energetico ed economico;</a:t>
            </a:r>
          </a:p>
          <a:p>
            <a:pPr algn="just"/>
            <a:r>
              <a:rPr lang="it-IT" sz="2400" dirty="0" smtClean="0"/>
              <a:t>Effettuare i relativi piani di fattibilità per creare le condizioni di </a:t>
            </a:r>
            <a:r>
              <a:rPr lang="it-IT" sz="2400" dirty="0" err="1" smtClean="0"/>
              <a:t>appaltabilità</a:t>
            </a:r>
            <a:r>
              <a:rPr lang="it-IT" sz="2400" dirty="0" smtClean="0"/>
              <a:t> anche tramite ESCO;</a:t>
            </a:r>
          </a:p>
          <a:p>
            <a:pPr algn="just"/>
            <a:r>
              <a:rPr lang="it-IT" sz="2400" dirty="0" smtClean="0"/>
              <a:t>Avviare un programma di riqualificazione per portare gli alloggi pubblici esistenti a edifici a consumo quasi zero;</a:t>
            </a:r>
          </a:p>
          <a:p>
            <a:pPr algn="just"/>
            <a:r>
              <a:rPr lang="it-IT" sz="2400" dirty="0" smtClean="0"/>
              <a:t>Avviare una programmazione per blocchi di intervento - su edifici pubblici e/o condomini privati.</a:t>
            </a:r>
            <a:endParaRPr lang="it-IT" sz="2400" i="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512" y="764704"/>
            <a:ext cx="8712968" cy="5832648"/>
          </a:xfrm>
        </p:spPr>
        <p:txBody>
          <a:bodyPr/>
          <a:lstStyle/>
          <a:p>
            <a:pPr>
              <a:buNone/>
            </a:pPr>
            <a:r>
              <a:rPr lang="it-IT" sz="2800" dirty="0" smtClean="0"/>
              <a:t>Finanziamenti da restituire:</a:t>
            </a:r>
          </a:p>
          <a:p>
            <a:pPr>
              <a:buNone/>
            </a:pPr>
            <a:endParaRPr lang="it-IT" sz="800" dirty="0" smtClean="0"/>
          </a:p>
          <a:p>
            <a:r>
              <a:rPr lang="it-IT" sz="2800" dirty="0" smtClean="0"/>
              <a:t>Fondi Cassa Depositi e Prestiti</a:t>
            </a:r>
          </a:p>
          <a:p>
            <a:r>
              <a:rPr lang="it-IT" sz="2800" dirty="0" smtClean="0"/>
              <a:t>Fondi BEI</a:t>
            </a:r>
          </a:p>
          <a:p>
            <a:pPr>
              <a:buNone/>
            </a:pPr>
            <a:endParaRPr lang="it-IT" sz="800" dirty="0" smtClean="0"/>
          </a:p>
          <a:p>
            <a:pPr>
              <a:buNone/>
            </a:pPr>
            <a:r>
              <a:rPr lang="it-IT" sz="2800" dirty="0" smtClean="0"/>
              <a:t>Risorse a fondo perduto e ricavi dei progetti:</a:t>
            </a:r>
          </a:p>
          <a:p>
            <a:pPr>
              <a:buNone/>
            </a:pPr>
            <a:endParaRPr lang="it-IT" sz="800" dirty="0" smtClean="0"/>
          </a:p>
          <a:p>
            <a:r>
              <a:rPr lang="it-IT" sz="2800" dirty="0" smtClean="0"/>
              <a:t>Elena </a:t>
            </a:r>
            <a:r>
              <a:rPr lang="it-IT" sz="2800" dirty="0" err="1" smtClean="0"/>
              <a:t>technical</a:t>
            </a:r>
            <a:r>
              <a:rPr lang="it-IT" sz="2800" dirty="0" smtClean="0"/>
              <a:t> </a:t>
            </a:r>
            <a:r>
              <a:rPr lang="it-IT" sz="2800" dirty="0" err="1" smtClean="0"/>
              <a:t>assistance</a:t>
            </a:r>
            <a:endParaRPr lang="it-IT" sz="2800" dirty="0" smtClean="0"/>
          </a:p>
          <a:p>
            <a:r>
              <a:rPr lang="it-IT" sz="2800" dirty="0" smtClean="0"/>
              <a:t>Risparmio energetico ottenuto</a:t>
            </a:r>
          </a:p>
          <a:p>
            <a:r>
              <a:rPr lang="it-IT" sz="2800" dirty="0" smtClean="0"/>
              <a:t>Manutenzione straordinaria evitata</a:t>
            </a:r>
          </a:p>
          <a:p>
            <a:r>
              <a:rPr lang="it-IT" sz="2800" dirty="0" smtClean="0"/>
              <a:t>Incentivi nazionali (titoli di efficienza energetica, conto termico)</a:t>
            </a:r>
          </a:p>
          <a:p>
            <a:r>
              <a:rPr lang="it-IT" sz="2800" dirty="0" smtClean="0"/>
              <a:t>Contributo regionale</a:t>
            </a:r>
          </a:p>
          <a:p>
            <a:r>
              <a:rPr lang="it-IT" sz="2800" dirty="0" smtClean="0"/>
              <a:t>Contributo della proprietà</a:t>
            </a:r>
            <a:endParaRPr lang="it-IT" sz="2800" i="1" dirty="0" smtClean="0"/>
          </a:p>
        </p:txBody>
      </p:sp>
      <p:sp>
        <p:nvSpPr>
          <p:cNvPr id="4" name="Titolo 1"/>
          <p:cNvSpPr>
            <a:spLocks noGrp="1"/>
          </p:cNvSpPr>
          <p:nvPr>
            <p:ph type="title"/>
          </p:nvPr>
        </p:nvSpPr>
        <p:spPr>
          <a:xfrm>
            <a:off x="457200" y="0"/>
            <a:ext cx="8229600" cy="908720"/>
          </a:xfrm>
        </p:spPr>
        <p:txBody>
          <a:bodyPr/>
          <a:lstStyle/>
          <a:p>
            <a:r>
              <a:rPr lang="it-IT" sz="4800" dirty="0" smtClean="0">
                <a:solidFill>
                  <a:srgbClr val="FF0000"/>
                </a:solidFill>
              </a:rPr>
              <a:t>Risorse!</a:t>
            </a:r>
            <a:endParaRPr lang="it-IT" sz="4800"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600200"/>
            <a:ext cx="8229600" cy="4997152"/>
          </a:xfrm>
        </p:spPr>
        <p:txBody>
          <a:bodyPr/>
          <a:lstStyle/>
          <a:p>
            <a:pPr>
              <a:buNone/>
            </a:pPr>
            <a:endParaRPr lang="it-IT" sz="2000" dirty="0" smtClean="0"/>
          </a:p>
          <a:p>
            <a:r>
              <a:rPr lang="it-IT" sz="3600" dirty="0" smtClean="0"/>
              <a:t>Proprietari del patrimonio pubblico: (Comune, Provincia, ASP, Ecc.)</a:t>
            </a:r>
          </a:p>
          <a:p>
            <a:r>
              <a:rPr lang="it-IT" sz="3600" dirty="0" smtClean="0"/>
              <a:t>Amministratori condominio nel patrimonio residenziale;</a:t>
            </a:r>
          </a:p>
          <a:p>
            <a:r>
              <a:rPr lang="it-IT" sz="3600" dirty="0" smtClean="0"/>
              <a:t>Imprese di progettazione, realizzazione, gestione;</a:t>
            </a:r>
          </a:p>
          <a:p>
            <a:r>
              <a:rPr lang="it-IT" sz="3600" dirty="0" smtClean="0"/>
              <a:t>Utilizzatori/consumatori/inquilini.</a:t>
            </a:r>
            <a:endParaRPr lang="it-IT" sz="3600" dirty="0"/>
          </a:p>
        </p:txBody>
      </p:sp>
      <p:sp>
        <p:nvSpPr>
          <p:cNvPr id="4" name="Titolo 1"/>
          <p:cNvSpPr>
            <a:spLocks noGrp="1"/>
          </p:cNvSpPr>
          <p:nvPr>
            <p:ph type="title"/>
          </p:nvPr>
        </p:nvSpPr>
        <p:spPr>
          <a:xfrm>
            <a:off x="457200" y="0"/>
            <a:ext cx="8229600" cy="1417638"/>
          </a:xfrm>
        </p:spPr>
        <p:txBody>
          <a:bodyPr/>
          <a:lstStyle/>
          <a:p>
            <a:r>
              <a:rPr lang="it-IT" sz="4800" dirty="0" smtClean="0">
                <a:solidFill>
                  <a:srgbClr val="FF0000"/>
                </a:solidFill>
              </a:rPr>
              <a:t>Protagonisti!</a:t>
            </a:r>
            <a:endParaRPr lang="it-IT" sz="4800"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620688"/>
            <a:ext cx="9144000" cy="5976664"/>
          </a:xfrm>
        </p:spPr>
        <p:txBody>
          <a:bodyPr/>
          <a:lstStyle/>
          <a:p>
            <a:pPr marL="396000"/>
            <a:r>
              <a:rPr lang="it-IT" sz="2200" dirty="0" smtClean="0"/>
              <a:t>ACER su delega del proprietario degli immobili (Comune di Reggio Emilia), nonché su mandato degli inquilini provvede ad esperire il bando di gara.</a:t>
            </a:r>
          </a:p>
          <a:p>
            <a:pPr marL="396000"/>
            <a:endParaRPr lang="it-IT" sz="800" dirty="0" smtClean="0"/>
          </a:p>
          <a:p>
            <a:r>
              <a:rPr lang="it-IT" sz="2200" dirty="0" smtClean="0"/>
              <a:t>Procedura di aggiudicazione: </a:t>
            </a:r>
            <a:r>
              <a:rPr lang="it-IT" sz="2200" b="1" dirty="0" smtClean="0"/>
              <a:t>dialogo competitivo, art 58 </a:t>
            </a:r>
            <a:r>
              <a:rPr lang="it-IT" sz="2200" b="1" dirty="0" err="1" smtClean="0"/>
              <a:t>d.lgs</a:t>
            </a:r>
            <a:r>
              <a:rPr lang="it-IT" sz="2200" b="1" dirty="0" smtClean="0"/>
              <a:t> 163/06.</a:t>
            </a:r>
          </a:p>
          <a:p>
            <a:endParaRPr lang="it-IT" sz="800" b="1" dirty="0" smtClean="0"/>
          </a:p>
          <a:p>
            <a:r>
              <a:rPr lang="it-IT" sz="2200" dirty="0" smtClean="0"/>
              <a:t>Tipo di appalto: </a:t>
            </a:r>
            <a:r>
              <a:rPr lang="it-IT" sz="2200" b="1" dirty="0" smtClean="0"/>
              <a:t>concessione di servizi.</a:t>
            </a:r>
          </a:p>
          <a:p>
            <a:endParaRPr lang="it-IT" sz="800" b="1" dirty="0" smtClean="0"/>
          </a:p>
          <a:p>
            <a:r>
              <a:rPr lang="it-IT" sz="2200" dirty="0" smtClean="0"/>
              <a:t>Contratto </a:t>
            </a:r>
            <a:r>
              <a:rPr lang="it-IT" sz="2200" b="1" dirty="0" smtClean="0"/>
              <a:t>Servizio Energia PLUS (</a:t>
            </a:r>
            <a:r>
              <a:rPr lang="it-IT" sz="2200" b="1" dirty="0" err="1" smtClean="0"/>
              <a:t>D.Lgs.</a:t>
            </a:r>
            <a:r>
              <a:rPr lang="it-IT" sz="2200" b="1" dirty="0" smtClean="0"/>
              <a:t> 115/2008 </a:t>
            </a:r>
            <a:r>
              <a:rPr lang="it-IT" sz="2200" b="1" dirty="0" err="1" smtClean="0"/>
              <a:t>Directive</a:t>
            </a:r>
            <a:r>
              <a:rPr lang="it-IT" sz="2200" b="1" dirty="0" smtClean="0"/>
              <a:t> 2006/32/EC ).</a:t>
            </a:r>
          </a:p>
          <a:p>
            <a:endParaRPr lang="it-IT" sz="800" b="1" dirty="0" smtClean="0"/>
          </a:p>
          <a:p>
            <a:pPr algn="just"/>
            <a:r>
              <a:rPr lang="it-IT" sz="2200" b="1" dirty="0" smtClean="0"/>
              <a:t>Oggetto del contratto: completo rinnovamento degli impianti tecnologici </a:t>
            </a:r>
            <a:r>
              <a:rPr lang="it-IT" sz="2200" dirty="0" smtClean="0"/>
              <a:t>con</a:t>
            </a:r>
            <a:r>
              <a:rPr lang="it-IT" sz="2200" b="1" dirty="0" smtClean="0"/>
              <a:t> </a:t>
            </a:r>
            <a:r>
              <a:rPr lang="it-IT" sz="2200" dirty="0" smtClean="0"/>
              <a:t>l’attuazione di una efficiente azione di risparmio energetico al fine di ottenere sufficienti risparmi di consumi che consentano di ripagare l’intervento stesso, nonché il costo del servizio energetico erogato negli anni (manutenzione degli impianti, gestione e conduzione degli impianti, monitoraggio dei consumi etc.), comprensivo della fornitura di combustibile per l’impianto di riscaldamento invernale.</a:t>
            </a:r>
          </a:p>
          <a:p>
            <a:pPr algn="just"/>
            <a:endParaRPr lang="it-IT" sz="800" dirty="0" smtClean="0"/>
          </a:p>
          <a:p>
            <a:r>
              <a:rPr lang="it-IT" sz="2200" b="1" dirty="0" smtClean="0"/>
              <a:t>Obiettivo dell’intervento: conseguimento di un risparmio annuale di energia pari </a:t>
            </a:r>
            <a:r>
              <a:rPr lang="it-IT" sz="2200" dirty="0" smtClean="0"/>
              <a:t>al 35% rispetto ai consumi degli anni precedenti.</a:t>
            </a:r>
          </a:p>
          <a:p>
            <a:pPr indent="12700">
              <a:buNone/>
            </a:pPr>
            <a:endParaRPr lang="it-IT" sz="2000" dirty="0"/>
          </a:p>
        </p:txBody>
      </p:sp>
      <p:sp>
        <p:nvSpPr>
          <p:cNvPr id="4" name="Titolo 1"/>
          <p:cNvSpPr>
            <a:spLocks noGrp="1"/>
          </p:cNvSpPr>
          <p:nvPr>
            <p:ph type="title"/>
          </p:nvPr>
        </p:nvSpPr>
        <p:spPr>
          <a:xfrm>
            <a:off x="467544" y="0"/>
            <a:ext cx="7920880" cy="620688"/>
          </a:xfrm>
          <a:noFill/>
        </p:spPr>
        <p:style>
          <a:lnRef idx="0">
            <a:schemeClr val="accent5"/>
          </a:lnRef>
          <a:fillRef idx="3">
            <a:schemeClr val="accent5"/>
          </a:fillRef>
          <a:effectRef idx="3">
            <a:schemeClr val="accent5"/>
          </a:effectRef>
          <a:fontRef idx="minor">
            <a:schemeClr val="lt1"/>
          </a:fontRef>
        </p:style>
        <p:txBody>
          <a:bodyPr/>
          <a:lstStyle/>
          <a:p>
            <a:r>
              <a:rPr lang="it-IT" dirty="0" smtClean="0">
                <a:solidFill>
                  <a:srgbClr val="FF0000"/>
                </a:solidFill>
              </a:rPr>
              <a:t>Esempio</a:t>
            </a:r>
            <a:endParaRPr lang="it-IT"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268760"/>
            <a:ext cx="8229600" cy="5040560"/>
          </a:xfrm>
        </p:spPr>
        <p:txBody>
          <a:bodyPr/>
          <a:lstStyle/>
          <a:p>
            <a:pPr algn="just"/>
            <a:r>
              <a:rPr lang="it-IT" sz="2800" dirty="0" smtClean="0"/>
              <a:t>Programma strutturale e quantitativamente significativo: 30.000 alloggi in 30 anni con programma ripetibile di 5.000 alloggi ogni 5 anni;</a:t>
            </a:r>
          </a:p>
          <a:p>
            <a:pPr algn="just"/>
            <a:endParaRPr lang="it-IT" sz="1200" dirty="0" smtClean="0"/>
          </a:p>
          <a:p>
            <a:pPr algn="just"/>
            <a:r>
              <a:rPr lang="it-IT" sz="2800" dirty="0" smtClean="0"/>
              <a:t>Ridurre significativamente i consumi degli alloggi esistenti e di conseguenza il costo delle bollette energetiche (</a:t>
            </a:r>
            <a:r>
              <a:rPr lang="it-IT" sz="2800" dirty="0" err="1" smtClean="0"/>
              <a:t>max</a:t>
            </a:r>
            <a:r>
              <a:rPr lang="it-IT" sz="2800" dirty="0" smtClean="0"/>
              <a:t> di 600 € annui per alloggio);</a:t>
            </a:r>
          </a:p>
          <a:p>
            <a:pPr algn="just"/>
            <a:endParaRPr lang="it-IT" sz="1200" dirty="0" smtClean="0"/>
          </a:p>
          <a:p>
            <a:pPr algn="just"/>
            <a:r>
              <a:rPr lang="it-IT" sz="2800" dirty="0" smtClean="0"/>
              <a:t>Dare attuazione al concetto di edificio a consumo quasi zero, con saldo zero tra la performance dell’involucro e la produzione di fonti rinnovabili secondo costi ottimali.</a:t>
            </a:r>
            <a:endParaRPr lang="it-IT" sz="2800" i="1" dirty="0"/>
          </a:p>
        </p:txBody>
      </p:sp>
      <p:sp>
        <p:nvSpPr>
          <p:cNvPr id="4" name="Titolo 1"/>
          <p:cNvSpPr>
            <a:spLocks noGrp="1"/>
          </p:cNvSpPr>
          <p:nvPr>
            <p:ph type="title"/>
          </p:nvPr>
        </p:nvSpPr>
        <p:spPr>
          <a:xfrm>
            <a:off x="457200" y="274638"/>
            <a:ext cx="8229600" cy="850106"/>
          </a:xfrm>
          <a:noFill/>
        </p:spPr>
        <p:style>
          <a:lnRef idx="2">
            <a:schemeClr val="accent1"/>
          </a:lnRef>
          <a:fillRef idx="1">
            <a:schemeClr val="lt1"/>
          </a:fillRef>
          <a:effectRef idx="0">
            <a:schemeClr val="accent1"/>
          </a:effectRef>
          <a:fontRef idx="minor">
            <a:schemeClr val="dk1"/>
          </a:fontRef>
        </p:style>
        <p:txBody>
          <a:bodyPr/>
          <a:lstStyle/>
          <a:p>
            <a:r>
              <a:rPr lang="it-IT" sz="4800" dirty="0" smtClean="0">
                <a:solidFill>
                  <a:srgbClr val="FF0000"/>
                </a:solidFill>
              </a:rPr>
              <a:t>Progetto!</a:t>
            </a:r>
            <a:endParaRPr lang="it-IT" sz="4800"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1124744"/>
            <a:ext cx="8517632" cy="5256584"/>
          </a:xfrm>
        </p:spPr>
        <p:txBody>
          <a:bodyPr/>
          <a:lstStyle/>
          <a:p>
            <a:pPr>
              <a:buNone/>
            </a:pPr>
            <a:r>
              <a:rPr lang="it-IT" sz="2800" dirty="0" smtClean="0"/>
              <a:t>Intervento di riqualificazione profonda:</a:t>
            </a:r>
          </a:p>
          <a:p>
            <a:pPr>
              <a:buNone/>
            </a:pPr>
            <a:endParaRPr lang="it-IT" sz="1400" dirty="0" smtClean="0"/>
          </a:p>
          <a:p>
            <a:r>
              <a:rPr lang="it-IT" sz="2800" dirty="0" smtClean="0"/>
              <a:t>Costo medio per alloggio: € 22.000</a:t>
            </a:r>
          </a:p>
          <a:p>
            <a:r>
              <a:rPr lang="it-IT" sz="2800" dirty="0" smtClean="0"/>
              <a:t>Vita media delle opere: 20-25 anni</a:t>
            </a:r>
          </a:p>
          <a:p>
            <a:r>
              <a:rPr lang="it-IT" sz="2800" dirty="0" smtClean="0"/>
              <a:t>Ritorno dell’investimento calcolato: 20 anni</a:t>
            </a:r>
          </a:p>
          <a:p>
            <a:endParaRPr lang="it-IT" sz="2800" dirty="0" smtClean="0"/>
          </a:p>
          <a:p>
            <a:pPr>
              <a:buNone/>
            </a:pPr>
            <a:r>
              <a:rPr lang="it-IT" sz="2800" dirty="0" smtClean="0"/>
              <a:t>Intervento di riqualificazione tecnologica</a:t>
            </a:r>
          </a:p>
          <a:p>
            <a:pPr>
              <a:buNone/>
            </a:pPr>
            <a:endParaRPr lang="it-IT" sz="1400" dirty="0" smtClean="0"/>
          </a:p>
          <a:p>
            <a:r>
              <a:rPr lang="it-IT" sz="2800" dirty="0" smtClean="0"/>
              <a:t>Costo medio per alloggio: € 5.500</a:t>
            </a:r>
          </a:p>
          <a:p>
            <a:r>
              <a:rPr lang="it-IT" sz="2800" dirty="0" smtClean="0"/>
              <a:t>Vita media delle opere: 20-25 anni</a:t>
            </a:r>
          </a:p>
          <a:p>
            <a:r>
              <a:rPr lang="it-IT" sz="2800" dirty="0" smtClean="0"/>
              <a:t>Ritorno dell’investimento calcolato: 8 anni</a:t>
            </a:r>
          </a:p>
        </p:txBody>
      </p:sp>
      <p:sp>
        <p:nvSpPr>
          <p:cNvPr id="4" name="Titolo 1"/>
          <p:cNvSpPr>
            <a:spLocks noGrp="1"/>
          </p:cNvSpPr>
          <p:nvPr>
            <p:ph type="title"/>
          </p:nvPr>
        </p:nvSpPr>
        <p:spPr>
          <a:xfrm>
            <a:off x="457200" y="188640"/>
            <a:ext cx="8229600" cy="792088"/>
          </a:xfrm>
        </p:spPr>
        <p:txBody>
          <a:bodyPr/>
          <a:lstStyle/>
          <a:p>
            <a:r>
              <a:rPr lang="it-IT" sz="4800" dirty="0" smtClean="0">
                <a:solidFill>
                  <a:srgbClr val="FF0000"/>
                </a:solidFill>
              </a:rPr>
              <a:t>Costi!</a:t>
            </a:r>
            <a:endParaRPr lang="it-IT" sz="4800"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1600200"/>
            <a:ext cx="8640960" cy="4525963"/>
          </a:xfrm>
        </p:spPr>
        <p:txBody>
          <a:bodyPr/>
          <a:lstStyle/>
          <a:p>
            <a:pPr>
              <a:buNone/>
            </a:pPr>
            <a:r>
              <a:rPr lang="it-IT" sz="4000" dirty="0" smtClean="0"/>
              <a:t>Incontro con </a:t>
            </a:r>
            <a:r>
              <a:rPr lang="it-IT" sz="4000" dirty="0" err="1" smtClean="0"/>
              <a:t>stakeholder</a:t>
            </a:r>
            <a:r>
              <a:rPr lang="it-IT" sz="4000" dirty="0" smtClean="0"/>
              <a:t>:</a:t>
            </a:r>
          </a:p>
          <a:p>
            <a:r>
              <a:rPr lang="it-IT" sz="4000" dirty="0" smtClean="0"/>
              <a:t>associazioni di categoria,</a:t>
            </a:r>
          </a:p>
          <a:p>
            <a:r>
              <a:rPr lang="it-IT" sz="4000" dirty="0" smtClean="0"/>
              <a:t>Sindacati.</a:t>
            </a:r>
          </a:p>
          <a:p>
            <a:pPr>
              <a:buNone/>
            </a:pPr>
            <a:endParaRPr lang="it-IT" sz="4000" dirty="0" smtClean="0"/>
          </a:p>
          <a:p>
            <a:pPr>
              <a:buNone/>
            </a:pPr>
            <a:r>
              <a:rPr lang="it-IT" sz="4000" dirty="0" smtClean="0"/>
              <a:t>Accordo con il sistema bancario</a:t>
            </a:r>
          </a:p>
          <a:p>
            <a:pPr>
              <a:buNone/>
            </a:pPr>
            <a:r>
              <a:rPr lang="it-IT" sz="4000" dirty="0" smtClean="0"/>
              <a:t>Protocollo d’intesa tra i soggetti coinvolti</a:t>
            </a:r>
            <a:endParaRPr lang="it-IT" sz="4000" dirty="0"/>
          </a:p>
        </p:txBody>
      </p:sp>
      <p:sp>
        <p:nvSpPr>
          <p:cNvPr id="4" name="Titolo 1"/>
          <p:cNvSpPr>
            <a:spLocks noGrp="1"/>
          </p:cNvSpPr>
          <p:nvPr>
            <p:ph type="title"/>
          </p:nvPr>
        </p:nvSpPr>
        <p:spPr/>
        <p:txBody>
          <a:bodyPr/>
          <a:lstStyle/>
          <a:p>
            <a:r>
              <a:rPr lang="it-IT" sz="4800" dirty="0" smtClean="0">
                <a:solidFill>
                  <a:srgbClr val="FF0000"/>
                </a:solidFill>
              </a:rPr>
              <a:t>Piano di lavoro!</a:t>
            </a:r>
            <a:endParaRPr lang="it-IT" sz="4800" dirty="0">
              <a:solidFill>
                <a:srgbClr val="FF0000"/>
              </a:solidFill>
            </a:endParaRP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3260</TotalTime>
  <Words>607</Words>
  <Application>Microsoft Office PowerPoint</Application>
  <PresentationFormat>Presentazione su schermo (4:3)</PresentationFormat>
  <Paragraphs>82</Paragraphs>
  <Slides>10</Slides>
  <Notes>0</Notes>
  <HiddenSlides>0</HiddenSlides>
  <MMClips>0</MMClips>
  <ScaleCrop>false</ScaleCrop>
  <HeadingPairs>
    <vt:vector size="4" baseType="variant">
      <vt:variant>
        <vt:lpstr>Tema</vt:lpstr>
      </vt:variant>
      <vt:variant>
        <vt:i4>1</vt:i4>
      </vt:variant>
      <vt:variant>
        <vt:lpstr>Titoli diapositive</vt:lpstr>
      </vt:variant>
      <vt:variant>
        <vt:i4>10</vt:i4>
      </vt:variant>
    </vt:vector>
  </HeadingPairs>
  <TitlesOfParts>
    <vt:vector size="11" baseType="lpstr">
      <vt:lpstr>Tema di Office</vt:lpstr>
      <vt:lpstr>Progetto per la riqualificazione del patrimonio immobiliare in gestione ad ACER</vt:lpstr>
      <vt:lpstr>Perché!</vt:lpstr>
      <vt:lpstr>Obiettivi!</vt:lpstr>
      <vt:lpstr>Risorse!</vt:lpstr>
      <vt:lpstr>Protagonisti!</vt:lpstr>
      <vt:lpstr>Esempio</vt:lpstr>
      <vt:lpstr>Progetto!</vt:lpstr>
      <vt:lpstr>Costi!</vt:lpstr>
      <vt:lpstr>Piano di lavoro!</vt:lpstr>
      <vt:lpstr>Situazione!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Coordinamento associativo ANCE Emilia Romagna</dc:title>
  <dc:creator>ferrari</dc:creator>
  <cp:lastModifiedBy>Sonia</cp:lastModifiedBy>
  <cp:revision>304</cp:revision>
  <cp:lastPrinted>2013-07-17T13:41:27Z</cp:lastPrinted>
  <dcterms:created xsi:type="dcterms:W3CDTF">2011-02-09T09:59:00Z</dcterms:created>
  <dcterms:modified xsi:type="dcterms:W3CDTF">2013-07-17T13:43:05Z</dcterms:modified>
</cp:coreProperties>
</file>